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9" r:id="rId3"/>
    <p:sldId id="263" r:id="rId4"/>
    <p:sldId id="270" r:id="rId5"/>
    <p:sldId id="264" r:id="rId6"/>
    <p:sldId id="271" r:id="rId7"/>
    <p:sldId id="272" r:id="rId8"/>
    <p:sldId id="274" r:id="rId9"/>
    <p:sldId id="275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9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55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4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1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85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8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26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44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25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59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28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E021F-9084-4120-B5D1-DAE442278308}" type="datetimeFigureOut">
              <a:rPr lang="en-US" smtClean="0"/>
              <a:t>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CBDCE-CF5A-4C20-965D-E8D559D30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5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KiÓm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tra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bµi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cò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27709" y="86186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5539393" y="1642203"/>
            <a:ext cx="3090862" cy="4297362"/>
            <a:chOff x="5539393" y="1642203"/>
            <a:chExt cx="3090862" cy="4297362"/>
          </a:xfrm>
        </p:grpSpPr>
        <p:grpSp>
          <p:nvGrpSpPr>
            <p:cNvPr id="6" name="Group 5"/>
            <p:cNvGrpSpPr/>
            <p:nvPr/>
          </p:nvGrpSpPr>
          <p:grpSpPr>
            <a:xfrm>
              <a:off x="5539393" y="1642203"/>
              <a:ext cx="3090862" cy="4297362"/>
              <a:chOff x="6292091" y="1904877"/>
              <a:chExt cx="3090862" cy="429736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6292091" y="1904877"/>
                <a:ext cx="3090862" cy="4297362"/>
                <a:chOff x="6053138" y="1265238"/>
                <a:chExt cx="3090862" cy="4297362"/>
              </a:xfrm>
            </p:grpSpPr>
            <p:sp>
              <p:nvSpPr>
                <p:cNvPr id="11" name="Text Box 8"/>
                <p:cNvSpPr txBox="1">
                  <a:spLocks noChangeArrowheads="1"/>
                </p:cNvSpPr>
                <p:nvPr/>
              </p:nvSpPr>
              <p:spPr bwMode="auto">
                <a:xfrm rot="-172132">
                  <a:off x="6581775" y="5011738"/>
                  <a:ext cx="581025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3333FF"/>
                      </a:solidFill>
                    </a:rPr>
                    <a:t>A</a:t>
                  </a:r>
                </a:p>
              </p:txBody>
            </p:sp>
            <p:sp>
              <p:nvSpPr>
                <p:cNvPr id="12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705600" y="1265238"/>
                  <a:ext cx="581025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3333FF"/>
                      </a:solidFill>
                    </a:rPr>
                    <a:t>B</a:t>
                  </a:r>
                </a:p>
              </p:txBody>
            </p:sp>
            <p:sp>
              <p:nvSpPr>
                <p:cNvPr id="13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62975" y="5075238"/>
                  <a:ext cx="581025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dirty="0">
                      <a:solidFill>
                        <a:srgbClr val="3333FF"/>
                      </a:solidFill>
                    </a:rPr>
                    <a:t>C</a:t>
                  </a:r>
                </a:p>
              </p:txBody>
            </p:sp>
            <p:grpSp>
              <p:nvGrpSpPr>
                <p:cNvPr id="14" name="Group 13"/>
                <p:cNvGrpSpPr/>
                <p:nvPr/>
              </p:nvGrpSpPr>
              <p:grpSpPr>
                <a:xfrm>
                  <a:off x="6053138" y="1489965"/>
                  <a:ext cx="2544762" cy="4072635"/>
                  <a:chOff x="6053138" y="1489965"/>
                  <a:chExt cx="2544762" cy="4072635"/>
                </a:xfrm>
              </p:grpSpPr>
              <p:sp>
                <p:nvSpPr>
                  <p:cNvPr id="15" name="Line 5"/>
                  <p:cNvSpPr>
                    <a:spLocks noChangeShapeType="1"/>
                  </p:cNvSpPr>
                  <p:nvPr/>
                </p:nvSpPr>
                <p:spPr bwMode="auto">
                  <a:xfrm rot="14498015" flipH="1">
                    <a:off x="7362825" y="4327525"/>
                    <a:ext cx="869950" cy="1600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16" name="Line 6"/>
                  <p:cNvSpPr>
                    <a:spLocks noChangeShapeType="1"/>
                  </p:cNvSpPr>
                  <p:nvPr/>
                </p:nvSpPr>
                <p:spPr bwMode="auto">
                  <a:xfrm rot="14498015">
                    <a:off x="5329238" y="2609850"/>
                    <a:ext cx="3048000" cy="1600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>
                      <a:latin typeface="VNI-Times" pitchFamily="2" charset="0"/>
                    </a:endParaRPr>
                  </a:p>
                </p:txBody>
              </p:sp>
              <p:sp>
                <p:nvSpPr>
                  <p:cNvPr id="17" name="Line 7"/>
                  <p:cNvSpPr>
                    <a:spLocks noChangeShapeType="1"/>
                  </p:cNvSpPr>
                  <p:nvPr/>
                </p:nvSpPr>
                <p:spPr bwMode="auto">
                  <a:xfrm rot="14498015" flipV="1">
                    <a:off x="5839693" y="3435446"/>
                    <a:ext cx="3897312" cy="635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18" name="Straight Connector 17"/>
                  <p:cNvCxnSpPr/>
                  <p:nvPr/>
                </p:nvCxnSpPr>
                <p:spPr>
                  <a:xfrm>
                    <a:off x="6887109" y="4876800"/>
                    <a:ext cx="399516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" name="Straight Connector 18"/>
                  <p:cNvCxnSpPr/>
                  <p:nvPr/>
                </p:nvCxnSpPr>
                <p:spPr>
                  <a:xfrm>
                    <a:off x="7286625" y="4876800"/>
                    <a:ext cx="0" cy="250825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8" name="Text Box 13"/>
              <p:cNvSpPr txBox="1">
                <a:spLocks noChangeArrowheads="1"/>
              </p:cNvSpPr>
              <p:nvPr/>
            </p:nvSpPr>
            <p:spPr bwMode="auto">
              <a:xfrm rot="-172132">
                <a:off x="8170537" y="4008980"/>
                <a:ext cx="58102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3333FF"/>
                    </a:solidFill>
                  </a:rPr>
                  <a:t>a</a:t>
                </a:r>
              </a:p>
            </p:txBody>
          </p:sp>
          <p:sp>
            <p:nvSpPr>
              <p:cNvPr id="9" name="Text Box 14"/>
              <p:cNvSpPr txBox="1">
                <a:spLocks noChangeArrowheads="1"/>
              </p:cNvSpPr>
              <p:nvPr/>
            </p:nvSpPr>
            <p:spPr bwMode="auto">
              <a:xfrm rot="-172132">
                <a:off x="7958568" y="5704429"/>
                <a:ext cx="58102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3333FF"/>
                    </a:solidFill>
                  </a:rPr>
                  <a:t>b</a:t>
                </a:r>
              </a:p>
            </p:txBody>
          </p:sp>
          <p:sp>
            <p:nvSpPr>
              <p:cNvPr id="10" name="Text Box 15"/>
              <p:cNvSpPr txBox="1">
                <a:spLocks noChangeArrowheads="1"/>
              </p:cNvSpPr>
              <p:nvPr/>
            </p:nvSpPr>
            <p:spPr bwMode="auto">
              <a:xfrm rot="-172132">
                <a:off x="6808172" y="3884546"/>
                <a:ext cx="58102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3333FF"/>
                    </a:solidFill>
                  </a:rPr>
                  <a:t>c</a:t>
                </a:r>
              </a:p>
            </p:txBody>
          </p:sp>
        </p:grpSp>
        <p:sp>
          <p:nvSpPr>
            <p:cNvPr id="30" name="Freeform 11"/>
            <p:cNvSpPr>
              <a:spLocks/>
            </p:cNvSpPr>
            <p:nvPr/>
          </p:nvSpPr>
          <p:spPr bwMode="auto">
            <a:xfrm rot="14498015" flipH="1">
              <a:off x="6356631" y="2324145"/>
              <a:ext cx="157162" cy="228600"/>
            </a:xfrm>
            <a:custGeom>
              <a:avLst/>
              <a:gdLst>
                <a:gd name="T0" fmla="*/ 0 w 104"/>
                <a:gd name="T1" fmla="*/ 0 h 240"/>
                <a:gd name="T2" fmla="*/ 96 w 104"/>
                <a:gd name="T3" fmla="*/ 96 h 240"/>
                <a:gd name="T4" fmla="*/ 48 w 10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240">
                  <a:moveTo>
                    <a:pt x="0" y="0"/>
                  </a:moveTo>
                  <a:cubicBezTo>
                    <a:pt x="44" y="28"/>
                    <a:pt x="88" y="56"/>
                    <a:pt x="96" y="96"/>
                  </a:cubicBezTo>
                  <a:cubicBezTo>
                    <a:pt x="104" y="136"/>
                    <a:pt x="56" y="216"/>
                    <a:pt x="48" y="24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-27709" y="1479018"/>
            <a:ext cx="6907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ĐÁP ÁN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238990" y="2124605"/>
            <a:ext cx="4727864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VNI-Times" pitchFamily="2" charset="0"/>
              </a:rPr>
              <a:t>Trong</a:t>
            </a:r>
            <a:r>
              <a:rPr lang="en-US" sz="3200" dirty="0">
                <a:latin typeface="VNI-Times" pitchFamily="2" charset="0"/>
                <a:sym typeface="Symbol" pitchFamily="18" charset="2"/>
              </a:rPr>
              <a:t> ABC </a:t>
            </a:r>
            <a:r>
              <a:rPr lang="en-US" sz="3200" dirty="0" err="1">
                <a:latin typeface="VNI-Times" pitchFamily="2" charset="0"/>
                <a:sym typeface="Symbol" pitchFamily="18" charset="2"/>
              </a:rPr>
              <a:t>vuoâng</a:t>
            </a:r>
            <a:r>
              <a:rPr lang="en-US" sz="3200" dirty="0">
                <a:latin typeface="VNI-Times" pitchFamily="2" charset="0"/>
                <a:sym typeface="Symbol" pitchFamily="18" charset="2"/>
              </a:rPr>
              <a:t> </a:t>
            </a:r>
            <a:r>
              <a:rPr lang="en-US" sz="3200" dirty="0" err="1">
                <a:latin typeface="VNI-Times" pitchFamily="2" charset="0"/>
                <a:sym typeface="Symbol" pitchFamily="18" charset="2"/>
              </a:rPr>
              <a:t>taïi</a:t>
            </a:r>
            <a:r>
              <a:rPr lang="en-US" sz="3200" dirty="0">
                <a:latin typeface="VNI-Times" pitchFamily="2" charset="0"/>
                <a:sym typeface="Symbol" pitchFamily="18" charset="2"/>
              </a:rPr>
              <a:t> </a:t>
            </a:r>
            <a:r>
              <a:rPr lang="en-US" sz="3200" dirty="0" smtClean="0">
                <a:latin typeface="VNI-Times" pitchFamily="2" charset="0"/>
                <a:sym typeface="Symbol" pitchFamily="18" charset="2"/>
              </a:rPr>
              <a:t>A.</a:t>
            </a:r>
            <a:r>
              <a:rPr lang="en-US" sz="3200" dirty="0" smtClean="0">
                <a:latin typeface="VNI-Times" pitchFamily="2" charset="0"/>
              </a:rPr>
              <a:t> Ta </a:t>
            </a:r>
            <a:r>
              <a:rPr lang="en-US" sz="3200" dirty="0" err="1">
                <a:latin typeface="VNI-Times" pitchFamily="2" charset="0"/>
              </a:rPr>
              <a:t>coù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238990" y="3305558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a.sinB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34" name="Text Box 23"/>
          <p:cNvSpPr txBox="1">
            <a:spLocks noChangeArrowheads="1"/>
          </p:cNvSpPr>
          <p:nvPr/>
        </p:nvSpPr>
        <p:spPr bwMode="auto">
          <a:xfrm>
            <a:off x="238990" y="3896664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a.cosC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35" name="Text Box 24"/>
          <p:cNvSpPr txBox="1">
            <a:spLocks noChangeArrowheads="1"/>
          </p:cNvSpPr>
          <p:nvPr/>
        </p:nvSpPr>
        <p:spPr bwMode="auto">
          <a:xfrm>
            <a:off x="2926772" y="3305558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a.sinC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2905990" y="3920129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a.cosB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37" name="Text Box 26"/>
          <p:cNvSpPr txBox="1">
            <a:spLocks noChangeArrowheads="1"/>
          </p:cNvSpPr>
          <p:nvPr/>
        </p:nvSpPr>
        <p:spPr bwMode="auto">
          <a:xfrm>
            <a:off x="238990" y="4504904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c.tanB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38" name="Text Box 27"/>
          <p:cNvSpPr txBox="1">
            <a:spLocks noChangeArrowheads="1"/>
          </p:cNvSpPr>
          <p:nvPr/>
        </p:nvSpPr>
        <p:spPr bwMode="auto">
          <a:xfrm>
            <a:off x="2905990" y="4481439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b.tanC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232063" y="5097409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c.cotC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2926772" y="5048693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b.cotB</a:t>
            </a:r>
            <a:endParaRPr lang="en-US" sz="3200" dirty="0"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9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239000" cy="762000"/>
          </a:xfrm>
          <a:noFill/>
          <a:ln/>
        </p:spPr>
        <p:txBody>
          <a:bodyPr/>
          <a:lstStyle/>
          <a:p>
            <a:r>
              <a:rPr lang="en-US" b="1" dirty="0">
                <a:latin typeface="VNI-Times" pitchFamily="2" charset="0"/>
              </a:rPr>
              <a:t>DAËN DOØ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533400" y="1577370"/>
            <a:ext cx="8077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lvl="2" algn="l">
              <a:spcBef>
                <a:spcPct val="0"/>
              </a:spcBef>
              <a:tabLst>
                <a:tab pos="914400" algn="l"/>
              </a:tabLst>
            </a:pP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- </a:t>
            </a:r>
            <a:r>
              <a:rPr lang="en-US" sz="3200" dirty="0" err="1" smtClean="0">
                <a:latin typeface="VNI-Times" pitchFamily="2" charset="0"/>
              </a:rPr>
              <a:t>Xem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laïi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caùc</a:t>
            </a:r>
            <a:r>
              <a:rPr lang="en-US" sz="3200" b="0" dirty="0" smtClean="0">
                <a:solidFill>
                  <a:schemeClr val="tx1"/>
                </a:solidFill>
                <a:effectLst/>
                <a:latin typeface="VNI-Times" pitchFamily="2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VNI-Times" pitchFamily="2" charset="0"/>
              </a:rPr>
              <a:t>baøi</a:t>
            </a: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VNI-Times" pitchFamily="2" charset="0"/>
              </a:rPr>
              <a:t>taäp</a:t>
            </a: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VNI-Times" pitchFamily="2" charset="0"/>
              </a:rPr>
              <a:t>töø</a:t>
            </a: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 36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VNI-Times" pitchFamily="2" charset="0"/>
              </a:rPr>
              <a:t>ñeán</a:t>
            </a: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 40 / 94, 95 SGK.</a:t>
            </a:r>
          </a:p>
          <a:p>
            <a:pPr algn="l">
              <a:spcBef>
                <a:spcPct val="0"/>
              </a:spcBef>
              <a:tabLst>
                <a:tab pos="914400" algn="l"/>
              </a:tabLst>
            </a:pP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	-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VNI-Times" pitchFamily="2" charset="0"/>
              </a:rPr>
              <a:t>Chuaån</a:t>
            </a: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VNI-Times" pitchFamily="2" charset="0"/>
              </a:rPr>
              <a:t>bò</a:t>
            </a: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 KT 1 </a:t>
            </a:r>
            <a:r>
              <a:rPr lang="en-US" sz="3200" b="0" dirty="0" err="1">
                <a:solidFill>
                  <a:schemeClr val="tx1"/>
                </a:solidFill>
                <a:effectLst/>
                <a:latin typeface="VNI-Times" pitchFamily="2" charset="0"/>
              </a:rPr>
              <a:t>tieát</a:t>
            </a:r>
            <a:r>
              <a:rPr lang="en-US" sz="3200" b="0" dirty="0">
                <a:solidFill>
                  <a:schemeClr val="tx1"/>
                </a:solidFill>
                <a:effectLst/>
                <a:latin typeface="VNI-Times" pitchFamily="2" charset="0"/>
              </a:rPr>
              <a:t>. </a:t>
            </a:r>
          </a:p>
        </p:txBody>
      </p:sp>
      <p:pic>
        <p:nvPicPr>
          <p:cNvPr id="64517" name="Picture 5" descr="connected_multi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2786063" cy="325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5378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4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7620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 eaLnBrk="1" hangingPunct="1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</a:pPr>
            <a:endParaRPr lang="en-US" sz="32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639" name="WordArt 7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411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buFont typeface="Wingdings" pitchFamily="2" charset="2"/>
              <a:buNone/>
            </a:pPr>
            <a:r>
              <a:rPr lang="en-US" sz="3600" kern="10" dirty="0">
                <a:ln w="19050" cmpd="sng">
                  <a:solidFill>
                    <a:srgbClr val="FFFF66"/>
                  </a:solidFill>
                  <a:prstDash val="solid"/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Times"/>
              </a:rPr>
              <a:t>XIN CAÙM ÔN QUYÙ THAÀY COÂ ÑAÕ THAM DÖÏ</a:t>
            </a:r>
          </a:p>
        </p:txBody>
      </p:sp>
      <p:pic>
        <p:nvPicPr>
          <p:cNvPr id="69646" name="Picture 14" descr="guestbk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35052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31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69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69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762000" y="838200"/>
            <a:ext cx="7924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en-US" b="0">
              <a:solidFill>
                <a:schemeClr val="tx1"/>
              </a:solidFill>
              <a:effectLst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609600"/>
            <a:ext cx="8686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eaLnBrk="1" hangingPunct="1">
              <a:spcBef>
                <a:spcPct val="0"/>
              </a:spcBef>
            </a:pPr>
            <a:r>
              <a:rPr lang="en-US" sz="4800" b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Cooper" pitchFamily="2" charset="0"/>
              </a:rPr>
              <a:t>HÌNH HOÏC 9 – CHÖÔNG I</a:t>
            </a:r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0" y="59436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GV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thöïc</a:t>
            </a:r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3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hieän</a:t>
            </a:r>
            <a:r>
              <a:rPr lang="en-US" sz="34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: </a:t>
            </a:r>
            <a:r>
              <a:rPr lang="en-US" sz="3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Ñoã</a:t>
            </a:r>
            <a:r>
              <a:rPr lang="en-US" sz="3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3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Hoaøng</a:t>
            </a:r>
            <a:r>
              <a:rPr lang="en-US" sz="3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 </a:t>
            </a:r>
            <a:r>
              <a:rPr lang="en-US" sz="3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VNI-Times" pitchFamily="2" charset="0"/>
              </a:rPr>
              <a:t>Giaùp</a:t>
            </a:r>
            <a:endParaRPr lang="en-US" sz="3400" dirty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NI-Times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9050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4" indent="-285750">
              <a:buFont typeface="Wingdings"/>
              <a:buChar char="@"/>
            </a:pPr>
            <a:r>
              <a:rPr lang="en-US" sz="3200" dirty="0" err="1" smtClean="0">
                <a:solidFill>
                  <a:srgbClr val="002060"/>
                </a:solidFill>
                <a:latin typeface="VNI-Times" pitchFamily="2" charset="0"/>
              </a:rPr>
              <a:t>Heä</a:t>
            </a:r>
            <a:r>
              <a:rPr lang="en-US" sz="3200" dirty="0" smtClean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thöùc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löôïng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tam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VNI-Times" pitchFamily="2" charset="0"/>
              </a:rPr>
              <a:t>vuoâng</a:t>
            </a:r>
            <a:r>
              <a:rPr lang="en-US" sz="3200" dirty="0" smtClean="0">
                <a:solidFill>
                  <a:srgbClr val="002060"/>
                </a:solidFill>
                <a:latin typeface="VNI-Times" pitchFamily="2" charset="0"/>
              </a:rPr>
              <a:t>.</a:t>
            </a:r>
          </a:p>
          <a:p>
            <a:pPr marL="285750" lvl="4" indent="-285750">
              <a:buFont typeface="Wingdings"/>
              <a:buChar char="@"/>
            </a:pPr>
            <a:r>
              <a:rPr lang="en-US" sz="3200" dirty="0" err="1" smtClean="0">
                <a:solidFill>
                  <a:srgbClr val="002060"/>
                </a:solidFill>
                <a:latin typeface="VNI-Times" pitchFamily="2" charset="0"/>
              </a:rPr>
              <a:t>Tæ</a:t>
            </a:r>
            <a:r>
              <a:rPr lang="en-US" sz="3200" dirty="0" smtClean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soá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löôïng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caùc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goùc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nhoïn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trong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tam </a:t>
            </a:r>
            <a:r>
              <a:rPr lang="en-US" sz="3200" dirty="0" err="1">
                <a:solidFill>
                  <a:srgbClr val="002060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00206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VNI-Times" pitchFamily="2" charset="0"/>
              </a:rPr>
              <a:t>vuoâng</a:t>
            </a:r>
            <a:r>
              <a:rPr lang="en-US" sz="3200" dirty="0" smtClean="0">
                <a:solidFill>
                  <a:srgbClr val="002060"/>
                </a:solidFill>
                <a:latin typeface="VNI-Times" pitchFamily="2" charset="0"/>
              </a:rPr>
              <a:t>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352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4"/>
            <a:r>
              <a:rPr lang="en-US" sz="3200" dirty="0">
                <a:solidFill>
                  <a:srgbClr val="FF0000"/>
                </a:solidFill>
                <a:latin typeface="Tahoma" charset="0"/>
                <a:sym typeface="Wingdings" pitchFamily="2" charset="2"/>
              </a:rPr>
              <a:t></a:t>
            </a:r>
            <a:r>
              <a:rPr lang="en-US" sz="320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Quan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heä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giöõa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caïnh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vaø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goùc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trong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tam </a:t>
            </a:r>
            <a:r>
              <a:rPr lang="en-US" sz="3200" dirty="0" err="1">
                <a:solidFill>
                  <a:srgbClr val="FF0000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FF0000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VNI-Times" pitchFamily="2" charset="0"/>
              </a:rPr>
              <a:t>vuoâng</a:t>
            </a:r>
            <a:r>
              <a:rPr lang="en-US" sz="3200" dirty="0" smtClean="0">
                <a:solidFill>
                  <a:srgbClr val="FF0000"/>
                </a:solidFill>
                <a:latin typeface="VNI-Times" pitchFamily="2" charset="0"/>
              </a:rPr>
              <a:t>. </a:t>
            </a:r>
            <a:endParaRPr lang="en-US" sz="3200" dirty="0">
              <a:solidFill>
                <a:srgbClr val="FF0000"/>
              </a:solidFill>
              <a:latin typeface="VNI-Times" pitchFamily="2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177568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-27709" y="2094441"/>
            <a:ext cx="5410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 smtClean="0">
                <a:latin typeface="VNI-Times" pitchFamily="2" charset="0"/>
              </a:rPr>
              <a:t>Trong</a:t>
            </a:r>
            <a:r>
              <a:rPr lang="en-US" sz="2800" dirty="0" smtClean="0">
                <a:latin typeface="VNI-Times" pitchFamily="2" charset="0"/>
              </a:rPr>
              <a:t>  </a:t>
            </a:r>
            <a:r>
              <a:rPr lang="en-US" sz="2800" dirty="0">
                <a:latin typeface="VNI-Times" pitchFamily="2" charset="0"/>
                <a:sym typeface="Symbol" pitchFamily="18" charset="2"/>
              </a:rPr>
              <a:t>ABC </a:t>
            </a:r>
            <a:r>
              <a:rPr lang="en-US" sz="2800" dirty="0" err="1">
                <a:latin typeface="VNI-Times" pitchFamily="2" charset="0"/>
                <a:sym typeface="Symbol" pitchFamily="18" charset="2"/>
              </a:rPr>
              <a:t>vuoâng</a:t>
            </a:r>
            <a:r>
              <a:rPr lang="en-US" sz="2800" dirty="0"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dirty="0" err="1">
                <a:latin typeface="VNI-Times" pitchFamily="2" charset="0"/>
                <a:sym typeface="Symbol" pitchFamily="18" charset="2"/>
              </a:rPr>
              <a:t>taïi</a:t>
            </a:r>
            <a:r>
              <a:rPr lang="en-US" sz="2800" dirty="0">
                <a:latin typeface="VNI-Times" pitchFamily="2" charset="0"/>
                <a:sym typeface="Symbol" pitchFamily="18" charset="2"/>
              </a:rPr>
              <a:t> </a:t>
            </a:r>
            <a:r>
              <a:rPr lang="en-US" sz="2800" dirty="0" smtClean="0">
                <a:latin typeface="VNI-Times" pitchFamily="2" charset="0"/>
                <a:sym typeface="Symbol" pitchFamily="18" charset="2"/>
              </a:rPr>
              <a:t>A</a:t>
            </a:r>
            <a:endParaRPr lang="en-US" sz="2800" dirty="0">
              <a:latin typeface="VNI-Times" pitchFamily="2" charset="0"/>
              <a:sym typeface="Symbol" pitchFamily="18" charset="2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457200" y="2454703"/>
            <a:ext cx="289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Ta </a:t>
            </a:r>
            <a:r>
              <a:rPr lang="en-US" sz="3200" dirty="0" err="1">
                <a:latin typeface="VNI-Times" pitchFamily="2" charset="0"/>
              </a:rPr>
              <a:t>coù</a:t>
            </a:r>
            <a:r>
              <a:rPr lang="en-US" sz="3200" dirty="0">
                <a:latin typeface="VNI-Times" pitchFamily="2" charset="0"/>
              </a:rPr>
              <a:t>: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-20782" y="2883932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a.sinB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119" name="Text Box 23"/>
          <p:cNvSpPr txBox="1">
            <a:spLocks noChangeArrowheads="1"/>
          </p:cNvSpPr>
          <p:nvPr/>
        </p:nvSpPr>
        <p:spPr bwMode="auto">
          <a:xfrm>
            <a:off x="-20782" y="3475038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a.cosC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2667000" y="2883932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a.sinC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2646218" y="3498503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a.cosB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-20782" y="4083278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c.tanB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646218" y="4059813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b.tanC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-27709" y="4675783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b = </a:t>
            </a:r>
            <a:r>
              <a:rPr lang="en-US" sz="3200" dirty="0" err="1" smtClean="0">
                <a:latin typeface="VNI-Times" pitchFamily="2" charset="0"/>
              </a:rPr>
              <a:t>c.cotC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2667000" y="4627067"/>
            <a:ext cx="2286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VNI-Times" pitchFamily="2" charset="0"/>
              </a:rPr>
              <a:t>c = </a:t>
            </a:r>
            <a:r>
              <a:rPr lang="en-US" sz="3200" dirty="0" err="1" smtClean="0">
                <a:latin typeface="VNI-Times" pitchFamily="2" charset="0"/>
              </a:rPr>
              <a:t>b.cotB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17 - ¤n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tËp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ch­¬ng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I (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2)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-130629" y="785179"/>
            <a:ext cx="929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A/ NHẮC LẠI KIEÁN THÖÙC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4. </a:t>
            </a:r>
            <a:r>
              <a:rPr lang="en-US" sz="3200" dirty="0" err="1" smtClean="0">
                <a:solidFill>
                  <a:srgbClr val="3333FF"/>
                </a:solidFill>
                <a:latin typeface="VNI-Times" pitchFamily="2" charset="0"/>
              </a:rPr>
              <a:t>Caùc</a:t>
            </a: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heä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thöùc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veà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caïnh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vaø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goùc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trong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tam </a:t>
            </a:r>
            <a:r>
              <a:rPr lang="en-US" sz="3200" dirty="0" err="1">
                <a:solidFill>
                  <a:srgbClr val="3333FF"/>
                </a:solidFill>
                <a:latin typeface="VNI-Times" pitchFamily="2" charset="0"/>
              </a:rPr>
              <a:t>giaùc</a:t>
            </a:r>
            <a:r>
              <a:rPr lang="en-US" sz="32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3200" dirty="0" err="1" smtClean="0">
                <a:solidFill>
                  <a:srgbClr val="3333FF"/>
                </a:solidFill>
                <a:latin typeface="VNI-Times" pitchFamily="2" charset="0"/>
              </a:rPr>
              <a:t>vuoâng</a:t>
            </a: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: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649361" y="2203519"/>
            <a:ext cx="3090862" cy="4297362"/>
            <a:chOff x="5539393" y="1642203"/>
            <a:chExt cx="3090862" cy="4297362"/>
          </a:xfrm>
        </p:grpSpPr>
        <p:grpSp>
          <p:nvGrpSpPr>
            <p:cNvPr id="28" name="Group 27"/>
            <p:cNvGrpSpPr/>
            <p:nvPr/>
          </p:nvGrpSpPr>
          <p:grpSpPr>
            <a:xfrm>
              <a:off x="5539393" y="1642203"/>
              <a:ext cx="3090862" cy="4297362"/>
              <a:chOff x="6292091" y="1904877"/>
              <a:chExt cx="3090862" cy="4297362"/>
            </a:xfrm>
          </p:grpSpPr>
          <p:grpSp>
            <p:nvGrpSpPr>
              <p:cNvPr id="30" name="Group 29"/>
              <p:cNvGrpSpPr/>
              <p:nvPr/>
            </p:nvGrpSpPr>
            <p:grpSpPr>
              <a:xfrm>
                <a:off x="6292091" y="1904877"/>
                <a:ext cx="3090862" cy="4297362"/>
                <a:chOff x="6053138" y="1265238"/>
                <a:chExt cx="3090862" cy="4297362"/>
              </a:xfrm>
            </p:grpSpPr>
            <p:sp>
              <p:nvSpPr>
                <p:cNvPr id="34" name="Text Box 8"/>
                <p:cNvSpPr txBox="1">
                  <a:spLocks noChangeArrowheads="1"/>
                </p:cNvSpPr>
                <p:nvPr/>
              </p:nvSpPr>
              <p:spPr bwMode="auto">
                <a:xfrm rot="-172132">
                  <a:off x="6581775" y="5011738"/>
                  <a:ext cx="581025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3333FF"/>
                      </a:solidFill>
                    </a:rPr>
                    <a:t>A</a:t>
                  </a:r>
                </a:p>
              </p:txBody>
            </p:sp>
            <p:sp>
              <p:nvSpPr>
                <p:cNvPr id="35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6705600" y="1265238"/>
                  <a:ext cx="581025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>
                      <a:solidFill>
                        <a:srgbClr val="3333FF"/>
                      </a:solidFill>
                    </a:rPr>
                    <a:t>B</a:t>
                  </a:r>
                </a:p>
              </p:txBody>
            </p:sp>
            <p:sp>
              <p:nvSpPr>
                <p:cNvPr id="36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562975" y="5075238"/>
                  <a:ext cx="581025" cy="4572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sz="2400" b="1" dirty="0">
                      <a:solidFill>
                        <a:srgbClr val="3333FF"/>
                      </a:solidFill>
                    </a:rPr>
                    <a:t>C</a:t>
                  </a:r>
                </a:p>
              </p:txBody>
            </p:sp>
            <p:grpSp>
              <p:nvGrpSpPr>
                <p:cNvPr id="37" name="Group 36"/>
                <p:cNvGrpSpPr/>
                <p:nvPr/>
              </p:nvGrpSpPr>
              <p:grpSpPr>
                <a:xfrm>
                  <a:off x="6053138" y="1489965"/>
                  <a:ext cx="2544762" cy="4072635"/>
                  <a:chOff x="6053138" y="1489965"/>
                  <a:chExt cx="2544762" cy="4072635"/>
                </a:xfrm>
              </p:grpSpPr>
              <p:sp>
                <p:nvSpPr>
                  <p:cNvPr id="38" name="Line 5"/>
                  <p:cNvSpPr>
                    <a:spLocks noChangeShapeType="1"/>
                  </p:cNvSpPr>
                  <p:nvPr/>
                </p:nvSpPr>
                <p:spPr bwMode="auto">
                  <a:xfrm rot="14498015" flipH="1">
                    <a:off x="7362825" y="4327525"/>
                    <a:ext cx="869950" cy="1600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39" name="Line 6"/>
                  <p:cNvSpPr>
                    <a:spLocks noChangeShapeType="1"/>
                  </p:cNvSpPr>
                  <p:nvPr/>
                </p:nvSpPr>
                <p:spPr bwMode="auto">
                  <a:xfrm rot="14498015">
                    <a:off x="5329238" y="2609850"/>
                    <a:ext cx="3048000" cy="160020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 dirty="0">
                      <a:latin typeface="VNI-Times" pitchFamily="2" charset="0"/>
                    </a:endParaRPr>
                  </a:p>
                </p:txBody>
              </p:sp>
              <p:sp>
                <p:nvSpPr>
                  <p:cNvPr id="40" name="Line 7"/>
                  <p:cNvSpPr>
                    <a:spLocks noChangeShapeType="1"/>
                  </p:cNvSpPr>
                  <p:nvPr/>
                </p:nvSpPr>
                <p:spPr bwMode="auto">
                  <a:xfrm rot="14498015" flipV="1">
                    <a:off x="5839693" y="3435446"/>
                    <a:ext cx="3897312" cy="635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cxnSp>
                <p:nvCxnSpPr>
                  <p:cNvPr id="41" name="Straight Connector 40"/>
                  <p:cNvCxnSpPr/>
                  <p:nvPr/>
                </p:nvCxnSpPr>
                <p:spPr>
                  <a:xfrm>
                    <a:off x="6887109" y="4876800"/>
                    <a:ext cx="399516" cy="0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Straight Connector 41"/>
                  <p:cNvCxnSpPr/>
                  <p:nvPr/>
                </p:nvCxnSpPr>
                <p:spPr>
                  <a:xfrm>
                    <a:off x="7286625" y="4876800"/>
                    <a:ext cx="0" cy="250825"/>
                  </a:xfrm>
                  <a:prstGeom prst="line">
                    <a:avLst/>
                  </a:prstGeom>
                </p:spPr>
                <p:style>
                  <a:lnRef idx="3">
                    <a:schemeClr val="dk1"/>
                  </a:lnRef>
                  <a:fillRef idx="0">
                    <a:schemeClr val="dk1"/>
                  </a:fillRef>
                  <a:effectRef idx="2">
                    <a:schemeClr val="dk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1" name="Text Box 13"/>
              <p:cNvSpPr txBox="1">
                <a:spLocks noChangeArrowheads="1"/>
              </p:cNvSpPr>
              <p:nvPr/>
            </p:nvSpPr>
            <p:spPr bwMode="auto">
              <a:xfrm rot="-172132">
                <a:off x="8170537" y="4008980"/>
                <a:ext cx="58102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3333FF"/>
                    </a:solidFill>
                  </a:rPr>
                  <a:t>a</a:t>
                </a:r>
              </a:p>
            </p:txBody>
          </p:sp>
          <p:sp>
            <p:nvSpPr>
              <p:cNvPr id="32" name="Text Box 14"/>
              <p:cNvSpPr txBox="1">
                <a:spLocks noChangeArrowheads="1"/>
              </p:cNvSpPr>
              <p:nvPr/>
            </p:nvSpPr>
            <p:spPr bwMode="auto">
              <a:xfrm rot="-172132">
                <a:off x="7958568" y="5704429"/>
                <a:ext cx="58102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3333FF"/>
                    </a:solidFill>
                  </a:rPr>
                  <a:t>b</a:t>
                </a:r>
              </a:p>
            </p:txBody>
          </p:sp>
          <p:sp>
            <p:nvSpPr>
              <p:cNvPr id="33" name="Text Box 15"/>
              <p:cNvSpPr txBox="1">
                <a:spLocks noChangeArrowheads="1"/>
              </p:cNvSpPr>
              <p:nvPr/>
            </p:nvSpPr>
            <p:spPr bwMode="auto">
              <a:xfrm rot="-172132">
                <a:off x="6808172" y="3884546"/>
                <a:ext cx="581025" cy="457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dirty="0">
                    <a:solidFill>
                      <a:srgbClr val="3333FF"/>
                    </a:solidFill>
                  </a:rPr>
                  <a:t>c</a:t>
                </a:r>
              </a:p>
            </p:txBody>
          </p:sp>
        </p:grpSp>
        <p:sp>
          <p:nvSpPr>
            <p:cNvPr id="29" name="Freeform 11"/>
            <p:cNvSpPr>
              <a:spLocks/>
            </p:cNvSpPr>
            <p:nvPr/>
          </p:nvSpPr>
          <p:spPr bwMode="auto">
            <a:xfrm rot="14498015" flipH="1">
              <a:off x="6356631" y="2324145"/>
              <a:ext cx="157162" cy="228600"/>
            </a:xfrm>
            <a:custGeom>
              <a:avLst/>
              <a:gdLst>
                <a:gd name="T0" fmla="*/ 0 w 104"/>
                <a:gd name="T1" fmla="*/ 0 h 240"/>
                <a:gd name="T2" fmla="*/ 96 w 104"/>
                <a:gd name="T3" fmla="*/ 96 h 240"/>
                <a:gd name="T4" fmla="*/ 48 w 104"/>
                <a:gd name="T5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240">
                  <a:moveTo>
                    <a:pt x="0" y="0"/>
                  </a:moveTo>
                  <a:cubicBezTo>
                    <a:pt x="44" y="28"/>
                    <a:pt x="88" y="56"/>
                    <a:pt x="96" y="96"/>
                  </a:cubicBezTo>
                  <a:cubicBezTo>
                    <a:pt x="104" y="136"/>
                    <a:pt x="56" y="216"/>
                    <a:pt x="48" y="240"/>
                  </a:cubicBez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95738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01" y="946914"/>
            <a:ext cx="4293870" cy="5911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062" y="2286000"/>
            <a:ext cx="48370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38(SGK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95)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48 .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17 - ¤n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tËp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ch­¬ng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I (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2)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-130629" y="785179"/>
            <a:ext cx="929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A/ NHẮC LẠI KIEÁN THÖÙC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B/ OÂN TAÄP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68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914" y="856004"/>
            <a:ext cx="3276600" cy="599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" y="2971800"/>
            <a:ext cx="5257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38(SGK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95)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thuyền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 ở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họa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17 - ¤n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tËp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ch­¬ng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I (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2)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5" name="Text Box 21"/>
          <p:cNvSpPr txBox="1">
            <a:spLocks noChangeArrowheads="1"/>
          </p:cNvSpPr>
          <p:nvPr/>
        </p:nvSpPr>
        <p:spPr bwMode="auto">
          <a:xfrm>
            <a:off x="-130629" y="785179"/>
            <a:ext cx="929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A/ NHẮC LẠI KIEÁN THÖÙC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B/ OÂN TAÄP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69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121554"/>
            <a:ext cx="4267200" cy="5736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2209800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39(SGK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95)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49(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53840" y="6273225"/>
            <a:ext cx="509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49</a:t>
            </a:r>
            <a:endParaRPr lang="en-US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17 - ¤n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tËp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ch­¬ng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I (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2)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6" name="Text Box 21"/>
          <p:cNvSpPr txBox="1">
            <a:spLocks noChangeArrowheads="1"/>
          </p:cNvSpPr>
          <p:nvPr/>
        </p:nvSpPr>
        <p:spPr bwMode="auto">
          <a:xfrm>
            <a:off x="-130629" y="785179"/>
            <a:ext cx="929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A/ NHẮC LẠI KIEÁN THÖÙC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B/ OÂN TAÄP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46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13062" y="3110185"/>
            <a:ext cx="44095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39(SGK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95)</a:t>
            </a:r>
          </a:p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căng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dây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vượt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17 - ¤n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tËp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ch­¬ng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I (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2)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-130629" y="785179"/>
            <a:ext cx="929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A/ NHẮC LẠI KIEÁN THÖÙC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B/ OÂN TAÄP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0" y="1993266"/>
            <a:ext cx="4838700" cy="3253983"/>
            <a:chOff x="4572000" y="1993266"/>
            <a:chExt cx="4838700" cy="3253983"/>
          </a:xfrm>
        </p:grpSpPr>
        <p:grpSp>
          <p:nvGrpSpPr>
            <p:cNvPr id="37" name="Group 36"/>
            <p:cNvGrpSpPr/>
            <p:nvPr/>
          </p:nvGrpSpPr>
          <p:grpSpPr>
            <a:xfrm>
              <a:off x="4572000" y="1993266"/>
              <a:ext cx="4838700" cy="2896892"/>
              <a:chOff x="4446588" y="381000"/>
              <a:chExt cx="4838700" cy="2896892"/>
            </a:xfrm>
          </p:grpSpPr>
          <p:sp>
            <p:nvSpPr>
              <p:cNvPr id="2" name="Line 4"/>
              <p:cNvSpPr>
                <a:spLocks noChangeShapeType="1"/>
              </p:cNvSpPr>
              <p:nvPr/>
            </p:nvSpPr>
            <p:spPr bwMode="auto">
              <a:xfrm flipV="1">
                <a:off x="4751388" y="838200"/>
                <a:ext cx="3810000" cy="5334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" name="Line 5"/>
              <p:cNvSpPr>
                <a:spLocks noChangeShapeType="1"/>
              </p:cNvSpPr>
              <p:nvPr/>
            </p:nvSpPr>
            <p:spPr bwMode="auto">
              <a:xfrm>
                <a:off x="4751388" y="1371600"/>
                <a:ext cx="228600" cy="18288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" name="Line 6"/>
              <p:cNvSpPr>
                <a:spLocks noChangeShapeType="1"/>
              </p:cNvSpPr>
              <p:nvPr/>
            </p:nvSpPr>
            <p:spPr bwMode="auto">
              <a:xfrm flipH="1">
                <a:off x="4979988" y="838200"/>
                <a:ext cx="3581400" cy="23622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" name="Line 7"/>
              <p:cNvSpPr>
                <a:spLocks noChangeShapeType="1"/>
              </p:cNvSpPr>
              <p:nvPr/>
            </p:nvSpPr>
            <p:spPr bwMode="auto">
              <a:xfrm>
                <a:off x="5360988" y="1295400"/>
                <a:ext cx="228600" cy="15240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21"/>
              <p:cNvSpPr>
                <a:spLocks/>
              </p:cNvSpPr>
              <p:nvPr/>
            </p:nvSpPr>
            <p:spPr bwMode="auto">
              <a:xfrm>
                <a:off x="4979988" y="2891971"/>
                <a:ext cx="278675" cy="119856"/>
              </a:xfrm>
              <a:custGeom>
                <a:avLst/>
                <a:gdLst>
                  <a:gd name="T0" fmla="*/ 0 w 192"/>
                  <a:gd name="T1" fmla="*/ 56 h 104"/>
                  <a:gd name="T2" fmla="*/ 144 w 192"/>
                  <a:gd name="T3" fmla="*/ 8 h 104"/>
                  <a:gd name="T4" fmla="*/ 192 w 192"/>
                  <a:gd name="T5" fmla="*/ 10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2" h="104">
                    <a:moveTo>
                      <a:pt x="0" y="56"/>
                    </a:moveTo>
                    <a:cubicBezTo>
                      <a:pt x="56" y="28"/>
                      <a:pt x="112" y="0"/>
                      <a:pt x="144" y="8"/>
                    </a:cubicBezTo>
                    <a:cubicBezTo>
                      <a:pt x="176" y="16"/>
                      <a:pt x="184" y="60"/>
                      <a:pt x="192" y="10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Text Box 22"/>
              <p:cNvSpPr txBox="1">
                <a:spLocks noChangeArrowheads="1"/>
              </p:cNvSpPr>
              <p:nvPr/>
            </p:nvSpPr>
            <p:spPr bwMode="auto">
              <a:xfrm>
                <a:off x="4979988" y="2505455"/>
                <a:ext cx="735875" cy="4308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200" b="1" dirty="0">
                    <a:solidFill>
                      <a:srgbClr val="FF3300"/>
                    </a:solidFill>
                  </a:rPr>
                  <a:t>50</a:t>
                </a:r>
                <a:r>
                  <a:rPr lang="en-US" sz="2200" b="1" baseline="30000" dirty="0">
                    <a:solidFill>
                      <a:srgbClr val="FF3300"/>
                    </a:solidFill>
                  </a:rPr>
                  <a:t>0</a:t>
                </a:r>
                <a:endParaRPr lang="en-US" sz="2200" b="1" dirty="0">
                  <a:solidFill>
                    <a:srgbClr val="FF3300"/>
                  </a:solidFill>
                </a:endParaRPr>
              </a:p>
            </p:txBody>
          </p:sp>
          <p:sp>
            <p:nvSpPr>
              <p:cNvPr id="14" name="Text Box 23"/>
              <p:cNvSpPr txBox="1">
                <a:spLocks noChangeArrowheads="1"/>
              </p:cNvSpPr>
              <p:nvPr/>
            </p:nvSpPr>
            <p:spPr bwMode="auto">
              <a:xfrm>
                <a:off x="5589588" y="2590800"/>
                <a:ext cx="838200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 dirty="0" err="1">
                    <a:solidFill>
                      <a:srgbClr val="FF3300"/>
                    </a:solidFill>
                    <a:latin typeface="VNI-Times" pitchFamily="2" charset="0"/>
                  </a:rPr>
                  <a:t>coïc</a:t>
                </a:r>
                <a:endParaRPr lang="en-US" sz="2600" b="1" dirty="0">
                  <a:solidFill>
                    <a:srgbClr val="FF3300"/>
                  </a:solidFill>
                  <a:latin typeface="VNI-Times" pitchFamily="2" charset="0"/>
                </a:endParaRPr>
              </a:p>
            </p:txBody>
          </p:sp>
          <p:sp>
            <p:nvSpPr>
              <p:cNvPr id="15" name="Oval 24"/>
              <p:cNvSpPr>
                <a:spLocks noChangeArrowheads="1"/>
              </p:cNvSpPr>
              <p:nvPr/>
            </p:nvSpPr>
            <p:spPr bwMode="auto">
              <a:xfrm>
                <a:off x="5548313" y="2743200"/>
                <a:ext cx="76200" cy="762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Oval 25"/>
              <p:cNvSpPr>
                <a:spLocks noChangeArrowheads="1"/>
              </p:cNvSpPr>
              <p:nvPr/>
            </p:nvSpPr>
            <p:spPr bwMode="auto">
              <a:xfrm>
                <a:off x="8499475" y="817563"/>
                <a:ext cx="76200" cy="7620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Text Box 27"/>
              <p:cNvSpPr txBox="1">
                <a:spLocks noChangeArrowheads="1"/>
              </p:cNvSpPr>
              <p:nvPr/>
            </p:nvSpPr>
            <p:spPr bwMode="auto">
              <a:xfrm>
                <a:off x="8332788" y="381000"/>
                <a:ext cx="533400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>
                    <a:solidFill>
                      <a:srgbClr val="3333FF"/>
                    </a:solidFill>
                  </a:rPr>
                  <a:t>A</a:t>
                </a:r>
              </a:p>
            </p:txBody>
          </p:sp>
          <p:sp>
            <p:nvSpPr>
              <p:cNvPr id="18" name="Text Box 28"/>
              <p:cNvSpPr txBox="1">
                <a:spLocks noChangeArrowheads="1"/>
              </p:cNvSpPr>
              <p:nvPr/>
            </p:nvSpPr>
            <p:spPr bwMode="auto">
              <a:xfrm>
                <a:off x="5480504" y="2788942"/>
                <a:ext cx="533400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 dirty="0">
                    <a:solidFill>
                      <a:srgbClr val="3333FF"/>
                    </a:solidFill>
                  </a:rPr>
                  <a:t>B</a:t>
                </a:r>
              </a:p>
            </p:txBody>
          </p:sp>
          <p:sp>
            <p:nvSpPr>
              <p:cNvPr id="19" name="Text Box 30"/>
              <p:cNvSpPr txBox="1">
                <a:spLocks noChangeArrowheads="1"/>
              </p:cNvSpPr>
              <p:nvPr/>
            </p:nvSpPr>
            <p:spPr bwMode="auto">
              <a:xfrm>
                <a:off x="5132388" y="838200"/>
                <a:ext cx="533400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>
                    <a:solidFill>
                      <a:srgbClr val="3333FF"/>
                    </a:solidFill>
                  </a:rPr>
                  <a:t>M</a:t>
                </a:r>
              </a:p>
            </p:txBody>
          </p:sp>
          <p:sp>
            <p:nvSpPr>
              <p:cNvPr id="20" name="Text Box 31"/>
              <p:cNvSpPr txBox="1">
                <a:spLocks noChangeArrowheads="1"/>
              </p:cNvSpPr>
              <p:nvPr/>
            </p:nvSpPr>
            <p:spPr bwMode="auto">
              <a:xfrm>
                <a:off x="4446588" y="958850"/>
                <a:ext cx="533400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>
                    <a:solidFill>
                      <a:srgbClr val="3333FF"/>
                    </a:solidFill>
                  </a:rPr>
                  <a:t>N</a:t>
                </a:r>
              </a:p>
            </p:txBody>
          </p:sp>
          <p:sp>
            <p:nvSpPr>
              <p:cNvPr id="22" name="Text Box 23"/>
              <p:cNvSpPr txBox="1">
                <a:spLocks noChangeArrowheads="1"/>
              </p:cNvSpPr>
              <p:nvPr/>
            </p:nvSpPr>
            <p:spPr bwMode="auto">
              <a:xfrm>
                <a:off x="8447088" y="791845"/>
                <a:ext cx="838200" cy="488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600" b="1" dirty="0" err="1">
                    <a:solidFill>
                      <a:srgbClr val="FF3300"/>
                    </a:solidFill>
                    <a:latin typeface="VNI-Times" pitchFamily="2" charset="0"/>
                  </a:rPr>
                  <a:t>coïc</a:t>
                </a:r>
                <a:endParaRPr lang="en-US" sz="2600" b="1" dirty="0">
                  <a:solidFill>
                    <a:srgbClr val="FF3300"/>
                  </a:solidFill>
                  <a:latin typeface="VNI-Times" pitchFamily="2" charset="0"/>
                </a:endParaRPr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5589588" y="1280795"/>
                <a:ext cx="34925" cy="24320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5399088" y="1524000"/>
                <a:ext cx="225425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4945063" y="1353729"/>
                <a:ext cx="34925" cy="243205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flipV="1">
                <a:off x="4754563" y="1589768"/>
                <a:ext cx="225425" cy="76200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4838700" y="4724029"/>
              <a:ext cx="5041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0000FF"/>
                  </a:solidFill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7757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2308860" y="3124200"/>
            <a:ext cx="6096000" cy="3200400"/>
            <a:chOff x="2743200" y="990600"/>
            <a:chExt cx="6096000" cy="3200400"/>
          </a:xfrm>
        </p:grpSpPr>
        <p:pic>
          <p:nvPicPr>
            <p:cNvPr id="14340" name="Picture 4" descr="j0157763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05600" y="990600"/>
              <a:ext cx="2133600" cy="304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341" name="Picture 5" descr="j029755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3200" y="2971800"/>
              <a:ext cx="250825" cy="685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2971800" y="3657600"/>
              <a:ext cx="4800600" cy="76200"/>
            </a:xfrm>
            <a:prstGeom prst="line">
              <a:avLst/>
            </a:prstGeom>
            <a:ln>
              <a:headEnd/>
              <a:tailEnd/>
            </a:ln>
            <a:ex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2971800" y="3116263"/>
              <a:ext cx="4876800" cy="79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 flipV="1">
              <a:off x="2971800" y="1066800"/>
              <a:ext cx="4800600" cy="2057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9"/>
            <p:cNvSpPr>
              <a:spLocks noChangeShapeType="1"/>
            </p:cNvSpPr>
            <p:nvPr/>
          </p:nvSpPr>
          <p:spPr bwMode="auto">
            <a:xfrm>
              <a:off x="7786688" y="1066800"/>
              <a:ext cx="0" cy="2667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Line 10"/>
            <p:cNvSpPr>
              <a:spLocks noChangeShapeType="1"/>
            </p:cNvSpPr>
            <p:nvPr/>
          </p:nvSpPr>
          <p:spPr bwMode="auto">
            <a:xfrm>
              <a:off x="3200400" y="3124200"/>
              <a:ext cx="0" cy="5334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  <a:extLst/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347" name="Freeform 11"/>
            <p:cNvSpPr>
              <a:spLocks/>
            </p:cNvSpPr>
            <p:nvPr/>
          </p:nvSpPr>
          <p:spPr bwMode="auto">
            <a:xfrm>
              <a:off x="3657600" y="2819400"/>
              <a:ext cx="165100" cy="304800"/>
            </a:xfrm>
            <a:custGeom>
              <a:avLst/>
              <a:gdLst>
                <a:gd name="T0" fmla="*/ 0 w 104"/>
                <a:gd name="T1" fmla="*/ 0 h 192"/>
                <a:gd name="T2" fmla="*/ 96 w 104"/>
                <a:gd name="T3" fmla="*/ 96 h 192"/>
                <a:gd name="T4" fmla="*/ 48 w 104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92">
                  <a:moveTo>
                    <a:pt x="0" y="0"/>
                  </a:moveTo>
                  <a:cubicBezTo>
                    <a:pt x="44" y="32"/>
                    <a:pt x="88" y="64"/>
                    <a:pt x="96" y="96"/>
                  </a:cubicBezTo>
                  <a:cubicBezTo>
                    <a:pt x="104" y="128"/>
                    <a:pt x="76" y="160"/>
                    <a:pt x="48" y="192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12"/>
            <p:cNvSpPr txBox="1">
              <a:spLocks noChangeArrowheads="1"/>
            </p:cNvSpPr>
            <p:nvPr/>
          </p:nvSpPr>
          <p:spPr bwMode="auto">
            <a:xfrm>
              <a:off x="3886200" y="2667000"/>
              <a:ext cx="12192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 dirty="0">
                  <a:solidFill>
                    <a:srgbClr val="FF3300"/>
                  </a:solidFill>
                </a:rPr>
                <a:t>35</a:t>
              </a:r>
              <a:r>
                <a:rPr lang="en-US" sz="2600" b="1" baseline="30000" dirty="0">
                  <a:solidFill>
                    <a:srgbClr val="FF3300"/>
                  </a:solidFill>
                </a:rPr>
                <a:t>0</a:t>
              </a:r>
              <a:endParaRPr lang="en-US" sz="2600" b="1" dirty="0">
                <a:solidFill>
                  <a:srgbClr val="FF3300"/>
                </a:solidFill>
              </a:endParaRPr>
            </a:p>
          </p:txBody>
        </p:sp>
        <p:sp>
          <p:nvSpPr>
            <p:cNvPr id="14349" name="Text Box 13"/>
            <p:cNvSpPr txBox="1">
              <a:spLocks noChangeArrowheads="1"/>
            </p:cNvSpPr>
            <p:nvPr/>
          </p:nvSpPr>
          <p:spPr bwMode="auto">
            <a:xfrm>
              <a:off x="3200400" y="3168650"/>
              <a:ext cx="12192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solidFill>
                    <a:srgbClr val="C00000"/>
                  </a:solidFill>
                  <a:latin typeface="VNI-Times" pitchFamily="2" charset="0"/>
                </a:rPr>
                <a:t>1,7m</a:t>
              </a:r>
            </a:p>
          </p:txBody>
        </p:sp>
        <p:sp>
          <p:nvSpPr>
            <p:cNvPr id="14350" name="Text Box 14"/>
            <p:cNvSpPr txBox="1">
              <a:spLocks noChangeArrowheads="1"/>
            </p:cNvSpPr>
            <p:nvPr/>
          </p:nvSpPr>
          <p:spPr bwMode="auto">
            <a:xfrm>
              <a:off x="4419600" y="3702050"/>
              <a:ext cx="12192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solidFill>
                    <a:srgbClr val="C00000"/>
                  </a:solidFill>
                  <a:latin typeface="VNI-Times" pitchFamily="2" charset="0"/>
                </a:rPr>
                <a:t>30m</a:t>
              </a:r>
            </a:p>
          </p:txBody>
        </p:sp>
      </p:grp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-130629" y="2169289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40(SGK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95)</a:t>
            </a:r>
            <a:r>
              <a:rPr lang="en-US" sz="3200" dirty="0" err="1" smtClean="0">
                <a:latin typeface="VNI-Times" pitchFamily="2" charset="0"/>
              </a:rPr>
              <a:t>Tính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chieàu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cao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caùi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thaùp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trong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hình</a:t>
            </a:r>
            <a:r>
              <a:rPr lang="en-US" sz="3200" dirty="0" smtClean="0">
                <a:latin typeface="VNI-Times" pitchFamily="2" charset="0"/>
              </a:rPr>
              <a:t> (</a:t>
            </a:r>
            <a:r>
              <a:rPr lang="en-US" sz="3200" dirty="0" err="1" smtClean="0">
                <a:latin typeface="VNI-Times" pitchFamily="2" charset="0"/>
              </a:rPr>
              <a:t>laøm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troøn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ñeán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meùt</a:t>
            </a:r>
            <a:r>
              <a:rPr lang="en-US" sz="3200" dirty="0" smtClean="0">
                <a:latin typeface="VNI-Times" pitchFamily="2" charset="0"/>
              </a:rPr>
              <a:t>).</a:t>
            </a:r>
            <a:endParaRPr lang="en-US" sz="3200" dirty="0">
              <a:latin typeface="VNI-Times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17 - ¤n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tËp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ch­¬ng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I (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2)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-130629" y="785179"/>
            <a:ext cx="929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A/ NHẮC LẠI KIEÁN THÖÙC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B/ OÂN TAÄP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945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481115" y="2196197"/>
            <a:ext cx="5579065" cy="3489813"/>
            <a:chOff x="2667000" y="701187"/>
            <a:chExt cx="5579065" cy="3489813"/>
          </a:xfrm>
        </p:grpSpPr>
        <p:sp>
          <p:nvSpPr>
            <p:cNvPr id="4" name="Line 6"/>
            <p:cNvSpPr>
              <a:spLocks noChangeShapeType="1"/>
            </p:cNvSpPr>
            <p:nvPr/>
          </p:nvSpPr>
          <p:spPr bwMode="auto">
            <a:xfrm>
              <a:off x="2971800" y="3657600"/>
              <a:ext cx="4800600" cy="762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5" name="Line 7"/>
            <p:cNvSpPr>
              <a:spLocks noChangeShapeType="1"/>
            </p:cNvSpPr>
            <p:nvPr/>
          </p:nvSpPr>
          <p:spPr bwMode="auto">
            <a:xfrm>
              <a:off x="2971800" y="3116264"/>
              <a:ext cx="480060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V="1">
              <a:off x="2971800" y="1066800"/>
              <a:ext cx="4800600" cy="20574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>
              <a:off x="7786688" y="1066800"/>
              <a:ext cx="0" cy="2667000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>
              <a:off x="3200400" y="3124200"/>
              <a:ext cx="0" cy="533400"/>
            </a:xfrm>
            <a:prstGeom prst="line">
              <a:avLst/>
            </a:prstGeom>
            <a:ln>
              <a:headEnd type="triangle" w="med" len="med"/>
              <a:tailEnd type="triangle" w="med" len="med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657600" y="2819400"/>
              <a:ext cx="165100" cy="304800"/>
            </a:xfrm>
            <a:custGeom>
              <a:avLst/>
              <a:gdLst>
                <a:gd name="T0" fmla="*/ 0 w 104"/>
                <a:gd name="T1" fmla="*/ 0 h 192"/>
                <a:gd name="T2" fmla="*/ 96 w 104"/>
                <a:gd name="T3" fmla="*/ 96 h 192"/>
                <a:gd name="T4" fmla="*/ 48 w 104"/>
                <a:gd name="T5" fmla="*/ 192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4" h="192">
                  <a:moveTo>
                    <a:pt x="0" y="0"/>
                  </a:moveTo>
                  <a:cubicBezTo>
                    <a:pt x="44" y="32"/>
                    <a:pt x="88" y="64"/>
                    <a:pt x="96" y="96"/>
                  </a:cubicBezTo>
                  <a:cubicBezTo>
                    <a:pt x="104" y="128"/>
                    <a:pt x="76" y="160"/>
                    <a:pt x="48" y="192"/>
                  </a:cubicBezTo>
                </a:path>
              </a:pathLst>
            </a:custGeom>
            <a:noFill/>
            <a:ln w="952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3886200" y="2667000"/>
              <a:ext cx="12192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1" dirty="0">
                  <a:solidFill>
                    <a:srgbClr val="FF3300"/>
                  </a:solidFill>
                </a:rPr>
                <a:t>35</a:t>
              </a:r>
              <a:r>
                <a:rPr lang="en-US" sz="2600" b="1" baseline="30000" dirty="0">
                  <a:solidFill>
                    <a:srgbClr val="FF3300"/>
                  </a:solidFill>
                </a:rPr>
                <a:t>0</a:t>
              </a:r>
              <a:endParaRPr lang="en-US" sz="2600" b="1" dirty="0">
                <a:solidFill>
                  <a:srgbClr val="FF3300"/>
                </a:solidFill>
              </a:endParaRP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3200400" y="3168650"/>
              <a:ext cx="12192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solidFill>
                    <a:srgbClr val="C00000"/>
                  </a:solidFill>
                  <a:latin typeface="VNI-Times" pitchFamily="2" charset="0"/>
                </a:rPr>
                <a:t>1,7m</a:t>
              </a: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419600" y="3702050"/>
              <a:ext cx="1219200" cy="4889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dirty="0">
                  <a:solidFill>
                    <a:srgbClr val="C00000"/>
                  </a:solidFill>
                  <a:latin typeface="VNI-Times" pitchFamily="2" charset="0"/>
                </a:rPr>
                <a:t>30m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2991394" y="3116264"/>
              <a:ext cx="0" cy="50165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2667000" y="3505200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VNI-Times" pitchFamily="2" charset="0"/>
                </a:rPr>
                <a:t>K</a:t>
              </a:r>
              <a:endParaRPr lang="en-US" dirty="0">
                <a:latin typeface="VNI-Times" pitchFamily="2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67000" y="288199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VNI-Times" pitchFamily="2" charset="0"/>
                </a:rPr>
                <a:t>C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88865" y="2900589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VNI-Times" pitchFamily="2" charset="0"/>
                </a:rPr>
                <a:t>H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758385" y="3448203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latin typeface="VNI-Times" pitchFamily="2" charset="0"/>
                </a:rPr>
                <a:t>B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772400" y="701187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VNI-Times" pitchFamily="2" charset="0"/>
                </a:rPr>
                <a:t>A</a:t>
              </a:r>
              <a:endParaRPr lang="en-US" dirty="0">
                <a:latin typeface="VNI-Times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7543800" y="2819400"/>
              <a:ext cx="0" cy="26585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543800" y="2819400"/>
              <a:ext cx="242888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" name="Text Box 18"/>
          <p:cNvSpPr txBox="1">
            <a:spLocks noChangeArrowheads="1"/>
          </p:cNvSpPr>
          <p:nvPr/>
        </p:nvSpPr>
        <p:spPr bwMode="auto">
          <a:xfrm>
            <a:off x="28303" y="2226845"/>
            <a:ext cx="8839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40(SGK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95)</a:t>
            </a:r>
            <a:r>
              <a:rPr lang="en-US" sz="3200" dirty="0" err="1" smtClean="0">
                <a:latin typeface="VNI-Times" pitchFamily="2" charset="0"/>
              </a:rPr>
              <a:t>Tính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chieàu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cao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>
                <a:latin typeface="VNI-Times" pitchFamily="2" charset="0"/>
              </a:rPr>
              <a:t>caùi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thaùp</a:t>
            </a:r>
            <a:r>
              <a:rPr lang="en-US" sz="3200" dirty="0" smtClean="0">
                <a:latin typeface="VNI-Times" pitchFamily="2" charset="0"/>
              </a:rPr>
              <a:t> AB </a:t>
            </a:r>
            <a:r>
              <a:rPr lang="en-US" sz="3200" dirty="0" err="1">
                <a:latin typeface="VNI-Times" pitchFamily="2" charset="0"/>
              </a:rPr>
              <a:t>trong</a:t>
            </a:r>
            <a:r>
              <a:rPr lang="en-US" sz="3200" dirty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hình</a:t>
            </a:r>
            <a:r>
              <a:rPr lang="en-US" sz="3200" dirty="0" smtClean="0">
                <a:latin typeface="VNI-Times" pitchFamily="2" charset="0"/>
              </a:rPr>
              <a:t> (</a:t>
            </a:r>
            <a:r>
              <a:rPr lang="en-US" sz="3200" dirty="0" err="1" smtClean="0">
                <a:latin typeface="VNI-Times" pitchFamily="2" charset="0"/>
              </a:rPr>
              <a:t>laøm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troøn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ñeán</a:t>
            </a:r>
            <a:r>
              <a:rPr lang="en-US" sz="3200" dirty="0" smtClean="0">
                <a:latin typeface="VNI-Times" pitchFamily="2" charset="0"/>
              </a:rPr>
              <a:t> </a:t>
            </a:r>
            <a:r>
              <a:rPr lang="en-US" sz="3200" dirty="0" err="1" smtClean="0">
                <a:latin typeface="VNI-Times" pitchFamily="2" charset="0"/>
              </a:rPr>
              <a:t>meùt</a:t>
            </a:r>
            <a:r>
              <a:rPr lang="en-US" sz="3200" dirty="0" smtClean="0">
                <a:latin typeface="VNI-Times" pitchFamily="2" charset="0"/>
              </a:rPr>
              <a:t>)</a:t>
            </a: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.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286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17 - ¤n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tËp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ch­¬ng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I ( </a:t>
            </a:r>
            <a:r>
              <a:rPr lang="en-US" sz="3200" dirty="0" err="1" smtClean="0">
                <a:solidFill>
                  <a:srgbClr val="FF0000"/>
                </a:solidFill>
                <a:latin typeface=".VnTifani Heavy" pitchFamily="34" charset="0"/>
              </a:rPr>
              <a:t>tiÕt</a:t>
            </a:r>
            <a:r>
              <a:rPr lang="en-US" sz="3200" dirty="0" smtClean="0">
                <a:solidFill>
                  <a:srgbClr val="FF0000"/>
                </a:solidFill>
                <a:latin typeface=".VnTifani Heavy" pitchFamily="34" charset="0"/>
              </a:rPr>
              <a:t> 2)</a:t>
            </a:r>
            <a:endParaRPr lang="en-US" sz="3200" dirty="0">
              <a:solidFill>
                <a:srgbClr val="FF0000"/>
              </a:solidFill>
              <a:latin typeface=".VnTifani Heavy" pitchFamily="34" charset="0"/>
            </a:endParaRP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-130629" y="785179"/>
            <a:ext cx="92964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A/ NHẮC LẠI KIEÁN THÖÙC</a:t>
            </a:r>
          </a:p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3333FF"/>
                </a:solidFill>
                <a:latin typeface="VNI-Times" pitchFamily="2" charset="0"/>
              </a:rPr>
              <a:t>B/ OÂN TAÄP</a:t>
            </a:r>
            <a:endParaRPr lang="en-US" sz="3200" dirty="0">
              <a:solidFill>
                <a:srgbClr val="3333FF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99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508</Words>
  <Application>Microsoft Office PowerPoint</Application>
  <PresentationFormat>On-screen Show (4:3)</PresentationFormat>
  <Paragraphs>94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DAËN DOØ</vt:lpstr>
      <vt:lpstr>PowerPoint Presentation</vt:lpstr>
    </vt:vector>
  </TitlesOfParts>
  <Company>Sky123.Org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home</cp:lastModifiedBy>
  <cp:revision>16</cp:revision>
  <dcterms:created xsi:type="dcterms:W3CDTF">2014-10-12T00:36:32Z</dcterms:created>
  <dcterms:modified xsi:type="dcterms:W3CDTF">2018-02-25T14:47:29Z</dcterms:modified>
</cp:coreProperties>
</file>